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78" r:id="rId3"/>
    <p:sldId id="286" r:id="rId4"/>
    <p:sldId id="281" r:id="rId5"/>
    <p:sldId id="287" r:id="rId6"/>
    <p:sldId id="279" r:id="rId7"/>
    <p:sldId id="292" r:id="rId8"/>
    <p:sldId id="282" r:id="rId9"/>
    <p:sldId id="293" r:id="rId10"/>
    <p:sldId id="260" r:id="rId11"/>
    <p:sldId id="314" r:id="rId12"/>
    <p:sldId id="313" r:id="rId13"/>
    <p:sldId id="315" r:id="rId14"/>
    <p:sldId id="269" r:id="rId15"/>
    <p:sldId id="259" r:id="rId16"/>
    <p:sldId id="316" r:id="rId17"/>
    <p:sldId id="263" r:id="rId18"/>
    <p:sldId id="277" r:id="rId19"/>
    <p:sldId id="280" r:id="rId20"/>
    <p:sldId id="283" r:id="rId21"/>
    <p:sldId id="289" r:id="rId22"/>
    <p:sldId id="290" r:id="rId23"/>
    <p:sldId id="291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BEE"/>
    <a:srgbClr val="D1D1CF"/>
    <a:srgbClr val="EBEDEE"/>
    <a:srgbClr val="744379"/>
    <a:srgbClr val="707646"/>
    <a:srgbClr val="2A254B"/>
    <a:srgbClr val="6D6969"/>
    <a:srgbClr val="E9E9E9"/>
    <a:srgbClr val="E4E3E1"/>
    <a:srgbClr val="E6E4E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13" autoAdjust="0"/>
    <p:restoredTop sz="96197"/>
  </p:normalViewPr>
  <p:slideViewPr>
    <p:cSldViewPr snapToGrid="0" showGuides="1">
      <p:cViewPr varScale="1">
        <p:scale>
          <a:sx n="128" d="100"/>
          <a:sy n="128" d="100"/>
        </p:scale>
        <p:origin x="81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AF690-47E0-7340-8219-FF1F73A830AB}" type="datetimeFigureOut">
              <a:rPr kumimoji="1" lang="x-none" altLang="en-US" smtClean="0"/>
              <a:t>2023. 4. 12.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05E925-51BE-7A42-8C6A-5E106D994793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454234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x-none" dirty="0"/>
          </a:p>
          <a:p>
            <a:r>
              <a:rPr kumimoji="1" lang="en-US" altLang="x-none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x-none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203651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논쟁점</a:t>
            </a:r>
            <a:r>
              <a:rPr kumimoji="1" lang="en-US" altLang="ko-KR" dirty="0"/>
              <a:t>:</a:t>
            </a:r>
            <a:endParaRPr kumimoji="1" lang="en-US" altLang="x-none" dirty="0"/>
          </a:p>
          <a:p>
            <a:r>
              <a:rPr kumimoji="1" lang="en-US" altLang="x-none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x-none" altLang="en-US" dirty="0"/>
              <a:t>생성</a:t>
            </a:r>
            <a:r>
              <a:rPr kumimoji="1" lang="ko-KR" altLang="en-US" dirty="0"/>
              <a:t> 부분을 앞에 두고 그 다음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삭제를 </a:t>
            </a:r>
            <a:r>
              <a:rPr kumimoji="1" lang="ko-KR" altLang="en-US" dirty="0" err="1"/>
              <a:t>넣어야하는가</a:t>
            </a:r>
            <a:r>
              <a:rPr kumimoji="1" lang="en-US" altLang="ko-KR" dirty="0"/>
              <a:t>?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532708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18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34597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20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949622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21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10118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22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832256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주차</a:t>
            </a:r>
            <a:r>
              <a:rPr kumimoji="1" lang="ko-KR" altLang="en-US" dirty="0"/>
              <a:t> 기준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회의 횟수 기준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5E925-51BE-7A42-8C6A-5E106D994793}" type="slidenum">
              <a:rPr kumimoji="1" lang="x-none" altLang="en-US" smtClean="0"/>
              <a:t>23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19101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6455-8AE5-D445-8E53-D84F0E21194D}" type="datetime1">
              <a:rPr lang="ko-KR" altLang="en-US" smtClean="0"/>
              <a:t>2023. 4. 12.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E00B3-16A5-CF49-80C7-96E72C011869}" type="datetime1">
              <a:rPr lang="ko-KR" altLang="en-US" smtClean="0"/>
              <a:t>2023. 4. 12.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2C90A-3C03-DA4A-A696-68EBD939C235}" type="datetime1">
              <a:rPr lang="ko-KR" altLang="en-US" smtClean="0"/>
              <a:t>2023. 4. 12.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E4F67-593B-6742-8166-2A48A388EC91}" type="datetime1">
              <a:rPr lang="ko-KR" altLang="en-US" smtClean="0"/>
              <a:t>2023. 4. 12.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77F0-B204-704E-9C96-AFDAFF6BAE45}" type="datetime1">
              <a:rPr lang="ko-KR" altLang="en-US" smtClean="0"/>
              <a:t>2023. 4. 12.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00D2-B384-7C44-85A0-EFC2B2FF8822}" type="datetime1">
              <a:rPr lang="ko-KR" altLang="en-US" smtClean="0"/>
              <a:t>2023. 4. 12.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8AA36-92A3-FF43-B1E2-9FBD88D7E3A0}" type="datetime1">
              <a:rPr lang="ko-KR" altLang="en-US" smtClean="0"/>
              <a:t>2023. 4. 12.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A582-651C-4748-B9B3-AC238D1B7766}" type="datetime1">
              <a:rPr lang="ko-KR" altLang="en-US" smtClean="0"/>
              <a:t>2023. 4. 12.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CD8C-16B1-F946-804B-72E79ECB2263}" type="datetime1">
              <a:rPr lang="ko-KR" altLang="en-US" smtClean="0"/>
              <a:t>2023. 4. 12.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9D6C6-4A98-924E-B5D3-CC173ECD74CA}" type="datetime1">
              <a:rPr lang="ko-KR" altLang="en-US" smtClean="0"/>
              <a:t>2023. 4. 12.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C8E6-350B-484D-B12E-0D5AE2BFFF57}" type="datetime1">
              <a:rPr lang="ko-KR" altLang="en-US" smtClean="0"/>
              <a:t>2023. 4. 12.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9E505-C649-1740-B6C1-C725031D073D}" type="datetime1">
              <a:rPr lang="ko-KR" altLang="en-US" smtClean="0"/>
              <a:t>2023. 4. 12.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0C938C-F8B1-4FFF-8F74-6ED0A876B136}"/>
              </a:ext>
            </a:extLst>
          </p:cNvPr>
          <p:cNvSpPr txBox="1"/>
          <p:nvPr/>
        </p:nvSpPr>
        <p:spPr>
          <a:xfrm>
            <a:off x="1345346" y="4967100"/>
            <a:ext cx="9501319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AvatarS</a:t>
            </a:r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발표자료 </a:t>
            </a:r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(230413)</a:t>
            </a:r>
          </a:p>
          <a:p>
            <a:pPr algn="ctr"/>
            <a:r>
              <a:rPr lang="en" altLang="x-none" sz="28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3D </a:t>
            </a:r>
            <a:r>
              <a:rPr lang="ko-KR" altLang="en-US" sz="28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온라인 아바타 맞춤 피팅 쇼핑몰</a:t>
            </a:r>
            <a:endParaRPr lang="en-US" altLang="ko-KR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61FC92-B1C1-4C46-ABEF-2B6B78AA5915}"/>
              </a:ext>
            </a:extLst>
          </p:cNvPr>
          <p:cNvSpPr txBox="1"/>
          <p:nvPr/>
        </p:nvSpPr>
        <p:spPr>
          <a:xfrm>
            <a:off x="595135" y="76200"/>
            <a:ext cx="1100173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700" dirty="0">
                <a:latin typeface="+mn-ea"/>
              </a:rPr>
              <a:t>[         ]</a:t>
            </a:r>
            <a:endParaRPr lang="ko-KR" altLang="en-US" sz="2870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2DA7B7-D6AB-E926-A715-BE6501A871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549" y="760828"/>
            <a:ext cx="5482901" cy="366781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E7799F-3DB1-4088-6C9A-A8CCF3732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75DB5D-21C7-4AF7-83F4-2F90A21B484B}"/>
              </a:ext>
            </a:extLst>
          </p:cNvPr>
          <p:cNvSpPr txBox="1"/>
          <p:nvPr/>
        </p:nvSpPr>
        <p:spPr>
          <a:xfrm>
            <a:off x="12283" y="2459504"/>
            <a:ext cx="608371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지난주에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몸통 모델링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프론트</a:t>
            </a:r>
            <a:r>
              <a:rPr lang="en-US" altLang="ko-KR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&amp;</a:t>
            </a:r>
            <a:r>
              <a:rPr lang="ko-KR" altLang="en-US" sz="1800" dirty="0" err="1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백엔드</a:t>
            </a:r>
            <a:r>
              <a:rPr lang="ko-KR" altLang="en-US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통신 미디어타입</a:t>
            </a:r>
            <a:endParaRPr lang="en-US" altLang="ko-KR" sz="1800" dirty="0">
              <a:effectLst/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ko-KR" altLang="en-US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관련 디버깅</a:t>
            </a:r>
            <a:r>
              <a:rPr lang="en-US" altLang="ko-KR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lang="ko-KR" altLang="en-US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" altLang="ko-Kore-KR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training Dataset </a:t>
            </a:r>
            <a:r>
              <a:rPr lang="ko-KR" altLang="en-US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제작 및 분류 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lang="en" altLang="ko-Kore-KR" sz="1800" dirty="0" err="1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rembg</a:t>
            </a:r>
            <a:r>
              <a:rPr lang="en" altLang="ko-Kore-KR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모델</a:t>
            </a:r>
            <a:endParaRPr lang="en-US" altLang="ko-KR" sz="1800" dirty="0">
              <a:effectLst/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" altLang="ko-Kore-KR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u2net_cloth_segfh (</a:t>
            </a:r>
            <a:r>
              <a:rPr lang="ko-KR" altLang="en-US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옷 검출의 효과적인 모델</a:t>
            </a:r>
            <a:r>
              <a:rPr lang="en-US" altLang="ko-KR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) </a:t>
            </a:r>
            <a:r>
              <a:rPr lang="ko-KR" altLang="en-US" sz="180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변경 </a:t>
            </a:r>
            <a:endParaRPr lang="ko-KR" altLang="en-US" sz="2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E082FE-6824-A097-AE21-E75A5E99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4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AF1018B-A007-FA9C-83DA-7F6A8452A9F9}"/>
              </a:ext>
            </a:extLst>
          </p:cNvPr>
          <p:cNvSpPr txBox="1"/>
          <p:nvPr/>
        </p:nvSpPr>
        <p:spPr>
          <a:xfrm>
            <a:off x="4305655" y="6116719"/>
            <a:ext cx="3580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solidFill>
                  <a:schemeClr val="bg2">
                    <a:lumMod val="10000"/>
                  </a:schemeClr>
                </a:solidFill>
              </a:rPr>
              <a:t>몸통 모델링</a:t>
            </a:r>
            <a:r>
              <a:rPr lang="en-US" altLang="ko-KR" sz="1600" b="1" spc="-15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ko-KR" altLang="en-US" sz="1600" b="1" spc="-150" dirty="0">
                <a:solidFill>
                  <a:schemeClr val="bg2">
                    <a:lumMod val="10000"/>
                  </a:schemeClr>
                </a:solidFill>
              </a:rPr>
              <a:t>옷 모델 샘플 작업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A92D88-4273-90F6-8792-32D669B52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442" y="533458"/>
            <a:ext cx="4917113" cy="524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77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93239" y="6225545"/>
            <a:ext cx="8605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메인 페이지 상품 항목 슬라이드 구성 및 상품 상세 페이지 제작 시작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125EF1-1CC8-2294-01C7-4D0E14FD2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471586"/>
            <a:ext cx="6758946" cy="51042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5FF930-4F25-1C8F-942F-A6AE37225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668" y="1024860"/>
            <a:ext cx="4388914" cy="483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37138" y="5877985"/>
            <a:ext cx="991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이미지 데이터를 </a:t>
            </a:r>
            <a:r>
              <a:rPr lang="ko-KR" altLang="en-US" b="1" dirty="0" err="1"/>
              <a:t>텍스쳐화</a:t>
            </a:r>
            <a:r>
              <a:rPr lang="ko-KR" altLang="en-US" b="1" dirty="0"/>
              <a:t> 하기 위한 트레이닝 데이터 제작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76200" y="1056216"/>
            <a:ext cx="5588000" cy="394123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user\Desktop\trainingdata\반팔\340497_6_220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7" y="1056216"/>
            <a:ext cx="3958697" cy="395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6517217" y="980015"/>
            <a:ext cx="5588000" cy="394123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 descr="C:\Users\user\Desktop\trainingdata\반팔\검은티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902" y="1325999"/>
            <a:ext cx="4318629" cy="340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38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user\Desktop\결과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99" y="772377"/>
            <a:ext cx="10803467" cy="4968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37138" y="6085623"/>
            <a:ext cx="991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U2net_cloth_seg </a:t>
            </a:r>
            <a:r>
              <a:rPr lang="ko-KR" altLang="en-US" dirty="0"/>
              <a:t>사용 및 </a:t>
            </a:r>
            <a:r>
              <a:rPr lang="en-US" altLang="ko-KR" b="1" dirty="0" err="1"/>
              <a:t>rembg</a:t>
            </a:r>
            <a:r>
              <a:rPr lang="en-US" altLang="ko-KR" b="1" dirty="0"/>
              <a:t> </a:t>
            </a:r>
            <a:r>
              <a:rPr lang="ko-KR" altLang="en-US" dirty="0"/>
              <a:t>최적화</a:t>
            </a:r>
          </a:p>
        </p:txBody>
      </p:sp>
    </p:spTree>
    <p:extLst>
      <p:ext uri="{BB962C8B-B14F-4D97-AF65-F5344CB8AC3E}">
        <p14:creationId xmlns:p14="http://schemas.microsoft.com/office/powerpoint/2010/main" val="381605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DF8F64-FACD-4847-BB7E-4C0E15556C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F75DDD-8FAC-423E-87FB-5D62741FF7B1}"/>
              </a:ext>
            </a:extLst>
          </p:cNvPr>
          <p:cNvSpPr txBox="1"/>
          <p:nvPr/>
        </p:nvSpPr>
        <p:spPr>
          <a:xfrm>
            <a:off x="193422" y="2582614"/>
            <a:ext cx="6034024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이번주에 한 내용</a:t>
            </a:r>
            <a:endParaRPr lang="en-US" altLang="ko-KR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아바타 페이지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메인 페이지 프로토 구현 및 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DB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디버깅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</a:p>
          <a:p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FE5D57-770D-D055-5DFB-C39742D05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66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37138" y="6085623"/>
            <a:ext cx="991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메인 페이지 및 아바타 페이지 프로토 및 제작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6319BDB-329F-CEE9-7A72-BF557D31B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456" y="564839"/>
            <a:ext cx="4508500" cy="52281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66F33AC-9FF6-6053-9936-341C635B0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0" y="564840"/>
            <a:ext cx="4508500" cy="514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3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7B88BF-C076-44AE-9D15-FD9C35441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2DCC3D-051E-42FD-AA6D-78ABFF7996F4}"/>
              </a:ext>
            </a:extLst>
          </p:cNvPr>
          <p:cNvSpPr txBox="1"/>
          <p:nvPr/>
        </p:nvSpPr>
        <p:spPr>
          <a:xfrm>
            <a:off x="541776" y="3044279"/>
            <a:ext cx="44743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</a:rPr>
              <a:t>다음주에 할 내용</a:t>
            </a:r>
            <a:endParaRPr lang="en-US" altLang="ko-KR" sz="4400" dirty="0">
              <a:latin typeface="+mj-lt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A88E62-19F7-67A5-013E-F0252FE58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1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52677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다음주 작업 예정 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+mj-lt"/>
              </a:rPr>
              <a:t>다음주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399932-852C-4FC0-818C-8BF64A587819}"/>
              </a:ext>
            </a:extLst>
          </p:cNvPr>
          <p:cNvSpPr/>
          <p:nvPr/>
        </p:nvSpPr>
        <p:spPr>
          <a:xfrm>
            <a:off x="1278428" y="1519912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9F526F-DC3D-45D0-97CC-857F415DEC53}"/>
              </a:ext>
            </a:extLst>
          </p:cNvPr>
          <p:cNvSpPr/>
          <p:nvPr/>
        </p:nvSpPr>
        <p:spPr>
          <a:xfrm>
            <a:off x="2688128" y="1519912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514E13-0F73-4EAD-8EE0-CF531BE06C69}"/>
              </a:ext>
            </a:extLst>
          </p:cNvPr>
          <p:cNvSpPr txBox="1"/>
          <p:nvPr/>
        </p:nvSpPr>
        <p:spPr>
          <a:xfrm>
            <a:off x="1670942" y="1706789"/>
            <a:ext cx="31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8C8947-AD11-4BA5-AFC4-C97C91EBC161}"/>
              </a:ext>
            </a:extLst>
          </p:cNvPr>
          <p:cNvSpPr txBox="1"/>
          <p:nvPr/>
        </p:nvSpPr>
        <p:spPr>
          <a:xfrm>
            <a:off x="2945222" y="1675491"/>
            <a:ext cx="7963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AI</a:t>
            </a:r>
          </a:p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training Dataset 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제작 및 분류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B7112F-B03C-4AFD-888E-4D3992FEA2EE}"/>
              </a:ext>
            </a:extLst>
          </p:cNvPr>
          <p:cNvSpPr/>
          <p:nvPr/>
        </p:nvSpPr>
        <p:spPr>
          <a:xfrm>
            <a:off x="1278428" y="4165892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282083-F71D-404F-8759-15BB8B3A55F0}"/>
              </a:ext>
            </a:extLst>
          </p:cNvPr>
          <p:cNvSpPr/>
          <p:nvPr/>
        </p:nvSpPr>
        <p:spPr>
          <a:xfrm>
            <a:off x="2688128" y="4165892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761A23-A89B-49A0-9103-FB499CB51CA7}"/>
              </a:ext>
            </a:extLst>
          </p:cNvPr>
          <p:cNvSpPr txBox="1"/>
          <p:nvPr/>
        </p:nvSpPr>
        <p:spPr>
          <a:xfrm>
            <a:off x="1640700" y="4363107"/>
            <a:ext cx="393056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928345" y="4331564"/>
            <a:ext cx="167065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2000" b="1" spc="-15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백엔드</a:t>
            </a:r>
            <a:endParaRPr lang="en-US" altLang="ko-KR" sz="2000" b="1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상품 </a:t>
            </a:r>
            <a:r>
              <a:rPr lang="en-US" altLang="ko-KR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DB</a:t>
            </a:r>
            <a:r>
              <a:rPr lang="ko-KR" altLang="en-US" sz="20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디버깅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A4D990-7F19-4B43-A33C-FCB4182E2A55}"/>
              </a:ext>
            </a:extLst>
          </p:cNvPr>
          <p:cNvSpPr/>
          <p:nvPr/>
        </p:nvSpPr>
        <p:spPr>
          <a:xfrm>
            <a:off x="1278428" y="5485393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460BB99-9F69-4AB9-84C3-FEA78F16C514}"/>
              </a:ext>
            </a:extLst>
          </p:cNvPr>
          <p:cNvSpPr/>
          <p:nvPr/>
        </p:nvSpPr>
        <p:spPr>
          <a:xfrm>
            <a:off x="2688128" y="5485393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A1068E-2C3F-4AE4-B156-57FB340C7A5D}"/>
              </a:ext>
            </a:extLst>
          </p:cNvPr>
          <p:cNvSpPr txBox="1"/>
          <p:nvPr/>
        </p:nvSpPr>
        <p:spPr>
          <a:xfrm>
            <a:off x="1635890" y="5682608"/>
            <a:ext cx="40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875725-6414-48F9-9779-9741EF9B938D}"/>
              </a:ext>
            </a:extLst>
          </p:cNvPr>
          <p:cNvSpPr txBox="1"/>
          <p:nvPr/>
        </p:nvSpPr>
        <p:spPr>
          <a:xfrm>
            <a:off x="2928345" y="5682608"/>
            <a:ext cx="27799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프론트엔드</a:t>
            </a:r>
            <a:endParaRPr lang="en-US" altLang="ko-KR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Main Page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아바타 항목 추가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9131A3-204A-DC06-B3F4-60B54695C95F}"/>
              </a:ext>
            </a:extLst>
          </p:cNvPr>
          <p:cNvSpPr/>
          <p:nvPr/>
        </p:nvSpPr>
        <p:spPr>
          <a:xfrm>
            <a:off x="1278428" y="2842902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644AAF-C021-F171-8088-5EB2F2E04412}"/>
              </a:ext>
            </a:extLst>
          </p:cNvPr>
          <p:cNvSpPr/>
          <p:nvPr/>
        </p:nvSpPr>
        <p:spPr>
          <a:xfrm>
            <a:off x="2688128" y="2842902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3208DF-4807-3DA1-17B6-C727377364C4}"/>
              </a:ext>
            </a:extLst>
          </p:cNvPr>
          <p:cNvSpPr txBox="1"/>
          <p:nvPr/>
        </p:nvSpPr>
        <p:spPr>
          <a:xfrm>
            <a:off x="2945222" y="3041225"/>
            <a:ext cx="7798978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모델링 작업</a:t>
            </a:r>
            <a:endParaRPr lang="en-US" altLang="ko-KR" sz="2000" b="1" spc="-150" dirty="0">
              <a:solidFill>
                <a:srgbClr val="6D6969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spc="-150" dirty="0">
                <a:solidFill>
                  <a:srgbClr val="6D696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몸통 모델링 작업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857A78-C116-1E79-991C-E41EC24E9653}"/>
              </a:ext>
            </a:extLst>
          </p:cNvPr>
          <p:cNvSpPr txBox="1"/>
          <p:nvPr/>
        </p:nvSpPr>
        <p:spPr>
          <a:xfrm>
            <a:off x="1640699" y="3072003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75388A-3178-5A20-9FCF-F9D0421A2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0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2364857" y="1422400"/>
            <a:ext cx="746229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현재까지 진행 상황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F163F3-1D5E-8496-EA74-C7B07947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40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3802751" y="1422400"/>
            <a:ext cx="45865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시스템 구성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70F6B5-2DD4-93FC-076B-5B12BA610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2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D6B7A61-1481-3980-8BFB-3FEC98301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219955"/>
              </p:ext>
            </p:extLst>
          </p:nvPr>
        </p:nvGraphicFramePr>
        <p:xfrm>
          <a:off x="1961077" y="114300"/>
          <a:ext cx="8269846" cy="659484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04393">
                  <a:extLst>
                    <a:ext uri="{9D8B030D-6E8A-4147-A177-3AD203B41FA5}">
                      <a16:colId xmlns:a16="http://schemas.microsoft.com/office/drawing/2014/main" val="2600828080"/>
                    </a:ext>
                  </a:extLst>
                </a:gridCol>
                <a:gridCol w="6365453">
                  <a:extLst>
                    <a:ext uri="{9D8B030D-6E8A-4147-A177-3AD203B41FA5}">
                      <a16:colId xmlns:a16="http://schemas.microsoft.com/office/drawing/2014/main" val="3339770221"/>
                    </a:ext>
                  </a:extLst>
                </a:gridCol>
              </a:tblGrid>
              <a:tr h="673100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(~1/11)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아이디어 도출 작업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브레인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스토밍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브레인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라이팅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TRIZ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기법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vl="0" algn="l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페이지 기능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페이지 우선순위 정의</a:t>
                      </a:r>
                    </a:p>
                    <a:p>
                      <a:pPr lvl="0" algn="l"/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툴선정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프로세스 선정</a:t>
                      </a:r>
                    </a:p>
                    <a:p>
                      <a:pPr lvl="0" algn="l"/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밴치마킹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설문조사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731719"/>
                  </a:ext>
                </a:extLst>
              </a:tr>
              <a:tr h="642620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(~1/12)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설계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회의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(~1/26)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설계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회의 및 프로젝트 계획서 작성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27695552"/>
                  </a:ext>
                </a:extLst>
              </a:tr>
              <a:tr h="676093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x-none" altLang="en-US" sz="1400" b="0" dirty="0">
                          <a:latin typeface="+mn-ea"/>
                          <a:ea typeface="+mn-ea"/>
                        </a:rPr>
                        <a:t>백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&amp;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프론트 프레임 선정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학습 위한 데이터 </a:t>
                      </a:r>
                      <a:r>
                        <a:rPr lang="ko-KR" altLang="en-US" sz="1400" b="0" dirty="0" err="1">
                          <a:latin typeface="+mn-ea"/>
                          <a:ea typeface="+mn-ea"/>
                        </a:rPr>
                        <a:t>전처리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렌더링 툴을 통한 실습 학습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 모델링 툴 및 샘플 학습</a:t>
                      </a:r>
                      <a:endParaRPr lang="x-none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7513418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(~2/9)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인공지능 인식을 위한 배경 제거 작업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샘플을 통한 데이터 모델링 학습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기초 페이지 및 최초 페이지 플로우 선정 작업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9504982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(~2/16)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배경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알파값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제거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모델링 작업 전 스케치 작업 및 조율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백엔드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(API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개발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및 프론트 엔드 추가 작업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0176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(~2/23)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 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 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958127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(~3/2)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3857693"/>
                  </a:ext>
                </a:extLst>
              </a:tr>
              <a:tr h="610373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(~3/9)</a:t>
                      </a:r>
                      <a:endParaRPr lang="x-none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3789275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BDE3559-F036-F23C-B914-15D88B85E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58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14003"/>
              </p:ext>
            </p:extLst>
          </p:nvPr>
        </p:nvGraphicFramePr>
        <p:xfrm>
          <a:off x="1961077" y="954648"/>
          <a:ext cx="8269846" cy="538792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/>
                        <a:t>9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(~3/16)</a:t>
                      </a:r>
                      <a:endParaRPr lang="x-none" altLang="en-US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머리 모델링 작업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옷 세부 모델링 프로그램 설치 및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예제 사용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마이페이지 샘플 작성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데이터베이스 관련 스프링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학습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 API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디버깅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정보구조도 작성</a:t>
                      </a:r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b="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코랩을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통한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Cycle Gan </a:t>
                      </a:r>
                      <a:r>
                        <a:rPr lang="ko-KR" altLang="en-US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</a:t>
                      </a:r>
                      <a:endParaRPr lang="en-US" altLang="ko-KR" sz="14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/>
                        <a:t>10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(~3/23)</a:t>
                      </a:r>
                      <a:endParaRPr lang="x-none" altLang="en-US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frontend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메인 틀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상품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Schema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구성 및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DB</a:t>
                      </a:r>
                    </a:p>
                    <a:p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업데이트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pix2pix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학습 및 인풋 데이터 입력 및 정렬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</a:p>
                    <a:p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AI</a:t>
                      </a:r>
                      <a:r>
                        <a:rPr lang="ko-KR" altLang="en-US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를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위한 옷 샘플링 작업</a:t>
                      </a:r>
                      <a:endParaRPr lang="en-US" altLang="ko-KR" sz="14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1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 dirty="0"/>
                        <a:t>(~3/30)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en-US" sz="1400" b="0" dirty="0"/>
                        <a:t>: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데이터베이스 상품 스키마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API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구성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마야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  <a:r>
                        <a:rPr lang="en-US" altLang="ko-KR" sz="14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glft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저장 작업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 Dataset 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제작 및 분류 </a:t>
                      </a:r>
                      <a:endParaRPr lang="ko-KR" alt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2</a:t>
                      </a:r>
                      <a:r>
                        <a:rPr lang="ko-KR" altLang="en-US" b="0" dirty="0"/>
                        <a:t>주차</a:t>
                      </a:r>
                      <a:r>
                        <a:rPr lang="en-US" altLang="ko-KR" b="0"/>
                        <a:t>(~4/6)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몸통 모델링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프론트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&amp;</a:t>
                      </a:r>
                      <a:r>
                        <a:rPr lang="ko-KR" altLang="en-US" sz="140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백엔드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통신 미디어타입 관련 디버깅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" altLang="ko-Kore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training Dataset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제작 및 분류 </a:t>
                      </a:r>
                      <a:r>
                        <a:rPr lang="en-US" altLang="ko-KR" sz="14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en" altLang="ko-Kore-KR" sz="140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rembg</a:t>
                      </a:r>
                      <a:r>
                        <a:rPr lang="en" altLang="ko-Kore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모델 </a:t>
                      </a:r>
                      <a:r>
                        <a:rPr lang="en" altLang="ko-Kore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u2net_cloth_segfh (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옷 검출의 효과적인 모델</a:t>
                      </a:r>
                      <a:r>
                        <a:rPr lang="en-US" altLang="ko-KR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) </a:t>
                      </a:r>
                      <a:r>
                        <a:rPr lang="ko-KR" altLang="en-US" sz="140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변경 </a:t>
                      </a:r>
                      <a:endParaRPr lang="ko-KR" alt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3</a:t>
                      </a:r>
                      <a:r>
                        <a:rPr lang="ko-KR" altLang="en-US" b="0" dirty="0"/>
                        <a:t>주차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4</a:t>
                      </a:r>
                      <a:r>
                        <a:rPr lang="ko-KR" altLang="en-US" b="0" dirty="0"/>
                        <a:t>주차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5</a:t>
                      </a:r>
                      <a:r>
                        <a:rPr lang="ko-KR" altLang="en-US" b="0" dirty="0"/>
                        <a:t>주차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0" dirty="0"/>
                        <a:t>1</a:t>
                      </a:r>
                      <a:r>
                        <a:rPr lang="en-US" altLang="ko-KR" b="0" dirty="0"/>
                        <a:t>6</a:t>
                      </a:r>
                      <a:r>
                        <a:rPr lang="ko-KR" altLang="en-US" b="0" dirty="0"/>
                        <a:t>주차</a:t>
                      </a:r>
                      <a:endParaRPr lang="x-none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B5B658-DA1D-79A7-4407-A69C35256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412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028684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17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18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x-none" b="1" dirty="0"/>
                        <a:t>1</a:t>
                      </a:r>
                      <a:r>
                        <a:rPr lang="en-US" altLang="ko-KR" b="1" dirty="0"/>
                        <a:t>9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20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21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22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23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24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06826B-C666-606C-4337-E1FB952CD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199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4B692-8BAB-EF94-E3E8-7804EEF6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936729"/>
              </p:ext>
            </p:extLst>
          </p:nvPr>
        </p:nvGraphicFramePr>
        <p:xfrm>
          <a:off x="1961077" y="954648"/>
          <a:ext cx="8269846" cy="49487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8829">
                  <a:extLst>
                    <a:ext uri="{9D8B030D-6E8A-4147-A177-3AD203B41FA5}">
                      <a16:colId xmlns:a16="http://schemas.microsoft.com/office/drawing/2014/main" val="2108726330"/>
                    </a:ext>
                  </a:extLst>
                </a:gridCol>
                <a:gridCol w="6501017">
                  <a:extLst>
                    <a:ext uri="{9D8B030D-6E8A-4147-A177-3AD203B41FA5}">
                      <a16:colId xmlns:a16="http://schemas.microsoft.com/office/drawing/2014/main" val="2547360921"/>
                    </a:ext>
                  </a:extLst>
                </a:gridCol>
              </a:tblGrid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25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16486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26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46446669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27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425535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28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207072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29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0172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30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84353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31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189450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1" dirty="0"/>
                        <a:t>32</a:t>
                      </a:r>
                      <a:r>
                        <a:rPr lang="ko-KR" altLang="en-US" b="1" dirty="0"/>
                        <a:t>주차</a:t>
                      </a:r>
                      <a:endParaRPr lang="x-none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x-none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1007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97C7988-79E5-FF33-2892-C7B7C09B7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779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2">
            <a:extLst>
              <a:ext uri="{FF2B5EF4-FFF2-40B4-BE49-F238E27FC236}">
                <a16:creationId xmlns:a16="http://schemas.microsoft.com/office/drawing/2014/main" id="{8C08789B-7D84-2C33-2D7C-76BF42F994F6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3799F82-F8D8-5A05-EE77-8E7ADCD86344}"/>
              </a:ext>
            </a:extLst>
          </p:cNvPr>
          <p:cNvSpPr txBox="1"/>
          <p:nvPr/>
        </p:nvSpPr>
        <p:spPr>
          <a:xfrm>
            <a:off x="148012" y="267848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</a:rPr>
              <a:t>시스템 개요도</a:t>
            </a:r>
          </a:p>
        </p:txBody>
      </p:sp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4F2FD6AC-C91F-E8A8-EB69-0D7B3C9F9285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67FE8B-21E9-59F2-85CD-81275C23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3" name="image1.png">
            <a:extLst>
              <a:ext uri="{FF2B5EF4-FFF2-40B4-BE49-F238E27FC236}">
                <a16:creationId xmlns:a16="http://schemas.microsoft.com/office/drawing/2014/main" id="{23EF745D-4C8F-9F97-31E5-1F9460BD24A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44295" y="1218507"/>
            <a:ext cx="11103409" cy="491183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27047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48012" y="267848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chemeClr val="accent4"/>
                </a:solidFill>
              </a:rPr>
              <a:t>유스케이스</a:t>
            </a:r>
            <a:r>
              <a:rPr lang="ko-KR" altLang="en-US" sz="2400" spc="-300" dirty="0">
                <a:solidFill>
                  <a:schemeClr val="accent4"/>
                </a:solidFill>
              </a:rPr>
              <a:t> 다이어그램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14D6522-D142-A3BF-DBFD-6F3AC856A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103" y="837649"/>
            <a:ext cx="8247660" cy="600847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A65CBE-43B1-3923-CCF6-97C159BA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57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48012" y="267848"/>
            <a:ext cx="3239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</a:rPr>
              <a:t>데이터 플로우 다이어그램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BBCEBBF-0ABE-9381-E4D4-45EF862BA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91" y="868390"/>
            <a:ext cx="10114867" cy="573752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F40C44-6C60-5281-F786-C2ED969A2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47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4225941" y="1422400"/>
            <a:ext cx="374012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 err="1">
                <a:latin typeface="+mj-lt"/>
              </a:rPr>
              <a:t>간트</a:t>
            </a:r>
            <a:r>
              <a:rPr lang="ko-KR" altLang="en-US" sz="6600" dirty="0">
                <a:latin typeface="+mj-lt"/>
              </a:rPr>
              <a:t> 차트</a:t>
            </a:r>
            <a:endParaRPr lang="en-US" altLang="ko-KR" sz="6600" dirty="0">
              <a:latin typeface="+mj-lt"/>
            </a:endParaRPr>
          </a:p>
          <a:p>
            <a:pPr algn="ctr"/>
            <a:r>
              <a:rPr lang="en-US" altLang="ko-KR" sz="6600" dirty="0">
                <a:latin typeface="+mj-lt"/>
              </a:rPr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31F683-056F-04F7-52F0-4FC78D2D9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74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092301"/>
              </p:ext>
            </p:extLst>
          </p:nvPr>
        </p:nvGraphicFramePr>
        <p:xfrm>
          <a:off x="6147361" y="4174006"/>
          <a:ext cx="508804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렌더링</a:t>
                      </a:r>
                      <a:r>
                        <a:rPr lang="ko-KR" altLang="en-US" dirty="0"/>
                        <a:t>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299307"/>
              </p:ext>
            </p:extLst>
          </p:nvPr>
        </p:nvGraphicFramePr>
        <p:xfrm>
          <a:off x="851090" y="4178413"/>
          <a:ext cx="508804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아바타</a:t>
                      </a:r>
                      <a:r>
                        <a:rPr lang="ko-KR" altLang="en-US" dirty="0"/>
                        <a:t>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의류 모델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수정 및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300923"/>
              </p:ext>
            </p:extLst>
          </p:nvPr>
        </p:nvGraphicFramePr>
        <p:xfrm>
          <a:off x="6136575" y="1571589"/>
          <a:ext cx="5088043" cy="183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5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 수학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알고리즘 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데이터셋</a:t>
                      </a:r>
                      <a:r>
                        <a:rPr lang="ko-KR" altLang="en-US" dirty="0"/>
                        <a:t> 마련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793133"/>
              </p:ext>
            </p:extLst>
          </p:nvPr>
        </p:nvGraphicFramePr>
        <p:xfrm>
          <a:off x="849261" y="1549690"/>
          <a:ext cx="5088043" cy="220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프론트</a:t>
                      </a:r>
                      <a:r>
                        <a:rPr lang="ko-KR" altLang="en-US" dirty="0"/>
                        <a:t>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프레임 워크</a:t>
                      </a:r>
                      <a:r>
                        <a:rPr lang="en-US" altLang="ko-KR" dirty="0"/>
                        <a:t>, API</a:t>
                      </a:r>
                      <a:r>
                        <a:rPr lang="ko-KR" altLang="en-US" dirty="0"/>
                        <a:t>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r>
                        <a:rPr lang="ko-KR" altLang="en-US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DB</a:t>
                      </a:r>
                      <a:r>
                        <a:rPr lang="ko-KR" altLang="en-US" dirty="0"/>
                        <a:t>연동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 구동 및 </a:t>
                      </a:r>
                      <a:r>
                        <a:rPr lang="ko-KR" altLang="en-US" dirty="0" err="1"/>
                        <a:t>호스팅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D4C22E-9033-24F3-1F06-2622DED7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6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489775"/>
              </p:ext>
            </p:extLst>
          </p:nvPr>
        </p:nvGraphicFramePr>
        <p:xfrm>
          <a:off x="93593" y="1384590"/>
          <a:ext cx="11984081" cy="211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/>
                        <a:t>백엔드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프론트</a:t>
                      </a:r>
                      <a:r>
                        <a:rPr lang="ko-KR" altLang="en-US" sz="1400" dirty="0"/>
                        <a:t>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프레임 워크</a:t>
                      </a:r>
                      <a:r>
                        <a:rPr lang="en-US" altLang="ko-KR" sz="1400" dirty="0"/>
                        <a:t>, API</a:t>
                      </a:r>
                      <a:r>
                        <a:rPr lang="ko-KR" altLang="en-US" sz="1400" dirty="0"/>
                        <a:t>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백엔드</a:t>
                      </a:r>
                      <a:r>
                        <a:rPr lang="ko-KR" altLang="en-US" sz="1400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DB</a:t>
                      </a:r>
                      <a:r>
                        <a:rPr lang="ko-KR" altLang="en-US" sz="1400" dirty="0"/>
                        <a:t>연동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서버 구동 및 </a:t>
                      </a:r>
                      <a:r>
                        <a:rPr lang="ko-KR" altLang="en-US" sz="1400" dirty="0" err="1"/>
                        <a:t>호스팅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154190"/>
              </p:ext>
            </p:extLst>
          </p:nvPr>
        </p:nvGraphicFramePr>
        <p:xfrm>
          <a:off x="99943" y="3816640"/>
          <a:ext cx="11984081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아바타</a:t>
                      </a:r>
                      <a:r>
                        <a:rPr lang="ko-KR" altLang="en-US" sz="1400" dirty="0"/>
                        <a:t> 신체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아바타</a:t>
                      </a:r>
                      <a:r>
                        <a:rPr lang="ko-KR" altLang="en-US" sz="1400" dirty="0"/>
                        <a:t> 의류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D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D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수정 및 변경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F5A187-B636-ED5B-66AD-EB9C6EA3D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255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197952"/>
              </p:ext>
            </p:extLst>
          </p:nvPr>
        </p:nvGraphicFramePr>
        <p:xfrm>
          <a:off x="125343" y="1346490"/>
          <a:ext cx="11984081" cy="180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 수학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알고리즘 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데이터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850825"/>
              </p:ext>
            </p:extLst>
          </p:nvPr>
        </p:nvGraphicFramePr>
        <p:xfrm>
          <a:off x="150743" y="3556290"/>
          <a:ext cx="11984081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6302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/>
                        <a:t>렌더링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19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31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32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33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34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35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36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37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돋움" panose="020B0600000101010101" pitchFamily="34" charset="-127"/>
                          <a:ea typeface="돋움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돋움" panose="020B0600000101010101" pitchFamily="34" charset="-127"/>
                        <a:ea typeface="돋움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B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렌더링</a:t>
                      </a:r>
                      <a:r>
                        <a:rPr lang="ko-KR" altLang="en-US" sz="1400" dirty="0"/>
                        <a:t>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1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C30EB8-4A2A-2420-8FA8-AAFA84372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550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943</Words>
  <Application>Microsoft Macintosh PowerPoint</Application>
  <PresentationFormat>와이드스크린</PresentationFormat>
  <Paragraphs>361</Paragraphs>
  <Slides>23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Apple SD Gothic Neo</vt:lpstr>
      <vt:lpstr>Batang</vt:lpstr>
      <vt:lpstr>돋움</vt:lpstr>
      <vt:lpstr>Pretendard</vt:lpstr>
      <vt:lpstr>Arial</vt:lpstr>
      <vt:lpstr>Calibri</vt:lpstr>
      <vt:lpstr>Montserrat Black</vt:lpstr>
      <vt:lpstr>Montserrat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황세동</cp:lastModifiedBy>
  <cp:revision>135</cp:revision>
  <dcterms:created xsi:type="dcterms:W3CDTF">2021-10-22T06:13:27Z</dcterms:created>
  <dcterms:modified xsi:type="dcterms:W3CDTF">2023-04-12T10:59:37Z</dcterms:modified>
</cp:coreProperties>
</file>